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8" r:id="rId5"/>
    <p:sldId id="259" r:id="rId6"/>
    <p:sldId id="269" r:id="rId7"/>
    <p:sldId id="279" r:id="rId8"/>
    <p:sldId id="267" r:id="rId9"/>
    <p:sldId id="278" r:id="rId10"/>
    <p:sldId id="266" r:id="rId11"/>
    <p:sldId id="270" r:id="rId12"/>
    <p:sldId id="271" r:id="rId13"/>
    <p:sldId id="272" r:id="rId14"/>
    <p:sldId id="275" r:id="rId15"/>
    <p:sldId id="273" r:id="rId16"/>
    <p:sldId id="274" r:id="rId17"/>
    <p:sldId id="276" r:id="rId18"/>
    <p:sldId id="277" r:id="rId19"/>
    <p:sldId id="263" r:id="rId20"/>
    <p:sldId id="264" r:id="rId21"/>
  </p:sldIdLst>
  <p:sldSz cx="9144000" cy="6858000" type="screen4x3"/>
  <p:notesSz cx="6797675" cy="9856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78" autoAdjust="0"/>
    <p:restoredTop sz="94626" autoAdjust="0"/>
  </p:normalViewPr>
  <p:slideViewPr>
    <p:cSldViewPr>
      <p:cViewPr varScale="1">
        <p:scale>
          <a:sx n="70" d="100"/>
          <a:sy n="70" d="100"/>
        </p:scale>
        <p:origin x="117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4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2C6F1-0EE9-44F5-B390-D2BC3EC23A1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5207F-6934-4F6D-8098-613EE9319A0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br.ru/credit/listfz.as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15517" y="2492896"/>
            <a:ext cx="8712968" cy="1224136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582" y="548680"/>
            <a:ext cx="8906836" cy="5832648"/>
          </a:xfrm>
        </p:spPr>
        <p:txBody>
          <a:bodyPr>
            <a:normAutofit/>
          </a:bodyPr>
          <a:lstStyle/>
          <a:p>
            <a:pPr marL="182880" indent="0" algn="ctr">
              <a:spcBef>
                <a:spcPts val="2400"/>
              </a:spcBef>
              <a:spcAft>
                <a:spcPts val="2400"/>
              </a:spcAft>
              <a:buNone/>
            </a:pP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8497" y="908720"/>
            <a:ext cx="2067539" cy="2175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15516" y="4869161"/>
            <a:ext cx="8712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ПРОВЕДЕНИЕ КАПИТАЛЬНОГО РЕМОНТА МНОГОКВАРТИРНЫХ ДОМОВ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582" y="116632"/>
            <a:ext cx="897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Управа района </a:t>
            </a:r>
            <a:r>
              <a:rPr lang="ru-RU" sz="28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Хорошево</a:t>
            </a: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-Мневники города Москвы</a:t>
            </a:r>
            <a:endParaRPr lang="ru-RU" sz="2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56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43691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Фонд 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капитального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ремонта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146876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Ежемесячные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взносы собственников помещений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многоквартирном доме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формируют фонд капитального ремонта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дома, своего рода «копилку».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нее, по решению общего собрания также могут поступать доходы, полученные от сдачи в аренду или иного использования общего имущества. Например, деньги, вырученные от размещения в подъездах рекламной информации.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7"/>
          <p:cNvSpPr txBox="1">
            <a:spLocks/>
          </p:cNvSpPr>
          <p:nvPr/>
        </p:nvSpPr>
        <p:spPr>
          <a:xfrm>
            <a:off x="395536" y="4005064"/>
            <a:ext cx="8229600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>
              <a:spcBef>
                <a:spcPct val="20000"/>
              </a:spcBef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r>
              <a:rPr lang="ru-RU" dirty="0"/>
              <a:t>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Размер взносов на капремонт определяется для каждого региона индивидуально. В Москве установлен минимальный размер взноса на капремонт -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15 руб. с 1 кв.м. общей площади помещения в месяц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 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20000"/>
              </a:spcBef>
            </a:pPr>
            <a:r>
              <a:rPr lang="ru-RU" i="1" dirty="0" smtClean="0"/>
              <a:t>(</a:t>
            </a:r>
            <a:r>
              <a:rPr lang="ru-RU" i="1" dirty="0"/>
              <a:t>п. 2 Постановления Правительства Москвы от 29.12.2014 № 833-ПП «Об установлении минимального размера взноса на капитальный ремонт общего имущества в многоквартирных домах на территории города Москвы»).</a:t>
            </a:r>
            <a:endParaRPr lang="ru-RU" dirty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головок 6"/>
          <p:cNvSpPr txBox="1">
            <a:spLocks/>
          </p:cNvSpPr>
          <p:nvPr/>
        </p:nvSpPr>
        <p:spPr>
          <a:xfrm>
            <a:off x="467544" y="3140968"/>
            <a:ext cx="8229600" cy="4369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Сколько предстоит платить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</a:rPr>
              <a:t>Способы накопления средств на капитальный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ремонт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19256" cy="525735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Предусмотрено два варианта накопления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539552" y="2132856"/>
            <a:ext cx="4040188" cy="16561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На счете Фонда капитального ремонта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– специально созданной Правительством Москвы организации для накопления средств собственников и организации капитального ремонта</a:t>
            </a:r>
            <a:endParaRPr lang="ru-RU" sz="1900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4644008" y="2204864"/>
            <a:ext cx="4041775" cy="1296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b="1" dirty="0">
                <a:solidFill>
                  <a:srgbClr val="000000"/>
                </a:solidFill>
                <a:latin typeface="Times New Roman"/>
                <a:ea typeface="Times New Roman"/>
              </a:rPr>
              <a:t>На специальном счете в банке</a:t>
            </a:r>
            <a:r>
              <a:rPr lang="ru-RU" sz="19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19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открытом УК, ТСЖ, ЖСК для </a:t>
            </a:r>
            <a:r>
              <a:rPr lang="ru-RU" sz="1900" dirty="0">
                <a:solidFill>
                  <a:srgbClr val="000000"/>
                </a:solidFill>
                <a:latin typeface="Times New Roman"/>
                <a:ea typeface="Times New Roman"/>
              </a:rPr>
              <a:t>конкретного дома.</a:t>
            </a:r>
            <a:endParaRPr lang="ru-RU" sz="1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4153784"/>
            <a:ext cx="7992888" cy="1733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156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ВАЖНО! Независимо от способа накопления:</a:t>
            </a:r>
            <a:endParaRPr lang="ru-RU" sz="1400" dirty="0">
              <a:latin typeface="Times New Roman"/>
              <a:ea typeface="Calibri"/>
            </a:endParaRPr>
          </a:p>
          <a:p>
            <a:pPr algn="just">
              <a:spcBef>
                <a:spcPts val="600"/>
              </a:spcBef>
              <a:spcAft>
                <a:spcPts val="156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1) капитальный ремонт должен быть выполнен не позднее сроков, установленных в региональной программе.</a:t>
            </a:r>
            <a:endParaRPr lang="ru-RU" sz="1400" dirty="0">
              <a:latin typeface="Times New Roman"/>
              <a:ea typeface="Calibri"/>
            </a:endParaRPr>
          </a:p>
          <a:p>
            <a:pPr algn="just">
              <a:spcBef>
                <a:spcPts val="600"/>
              </a:spcBef>
              <a:spcAft>
                <a:spcPts val="156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2) учет внесенных средств на капитальный ремонт и задолженности ведется по каждому лицевому счету жителя.</a:t>
            </a:r>
            <a:endParaRPr lang="ru-RU" sz="1400" dirty="0"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4341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Накопление на счете Фонда капитального ремонта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	Часто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первый способ накопления называют «общий котел», учет платежей собственников ведется в Фонде по каждой квартире. </a:t>
            </a:r>
            <a:r>
              <a:rPr lang="ru-RU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Собственникам не нужно заниматься организацией ремонта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: Фонд берет на себя в полном 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объеме организацию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проведения капитального ремонта в сроки, установленные региональной программой: </a:t>
            </a:r>
            <a:endParaRPr lang="ru-RU" sz="2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привлекает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подрядные организации, </a:t>
            </a:r>
            <a:endParaRPr lang="ru-RU" sz="2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контролирует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качество и сроки работ, </a:t>
            </a:r>
            <a:endParaRPr lang="ru-RU" sz="2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принимает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выполненные работы, </a:t>
            </a:r>
            <a:endParaRPr lang="ru-RU" sz="2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несет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ответственность за неисполнение или ненадлежащее исполнение обязательств подрядными организациями. </a:t>
            </a:r>
            <a:endParaRPr lang="ru-RU" sz="2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Поступления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в Фонд расходуются на капитальный ремонт одних домов за счет других по принципу «кассы взаимопомощи», в порядке очередности, установленной региональной программой капитального ремонта.</a:t>
            </a:r>
            <a:endParaRPr lang="ru-RU" sz="2200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5782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/>
                <a:ea typeface="Times New Roman"/>
              </a:rPr>
              <a:t>Накопления на специальном счете в банке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	Собственники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могут открыть специальный счет в российском банке из списка опубликованного на сайте Центробанка РФ (</a:t>
            </a:r>
            <a:r>
              <a:rPr lang="ru-RU" sz="2200" dirty="0">
                <a:solidFill>
                  <a:srgbClr val="024C8B"/>
                </a:solidFill>
                <a:latin typeface="Times New Roman"/>
                <a:ea typeface="Times New Roman"/>
                <a:hlinkClick r:id="rId2"/>
              </a:rPr>
              <a:t>http://www.cbr.ru/credit/listfz.asp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). </a:t>
            </a:r>
            <a:endParaRPr lang="ru-RU" sz="2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Перечень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операций с деньгами на специальном банковском счете строго регламентирован. </a:t>
            </a:r>
            <a:endParaRPr lang="ru-RU" sz="2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При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накоплении средств на </a:t>
            </a:r>
            <a:r>
              <a:rPr lang="ru-RU" sz="2200" dirty="0" err="1">
                <a:solidFill>
                  <a:srgbClr val="000000"/>
                </a:solidFill>
                <a:latin typeface="Times New Roman"/>
                <a:ea typeface="Times New Roman"/>
              </a:rPr>
              <a:t>спецсчете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 в банке </a:t>
            </a:r>
            <a:r>
              <a:rPr lang="ru-RU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собственники самостоятельно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выбирают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исполнителя работ по капитальному ремонту и заключают с ним договор. Капитальный ремонт при таком способе накопления проводится либо в сроки, установленные региональной программой, либо если это необходимо – досрочно, при достаточности средств на счете или с привлечением кредита.</a:t>
            </a:r>
            <a:endParaRPr lang="ru-RU" sz="2200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519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</a:rPr>
              <a:t>Что необходимо знать о специальном счете</a:t>
            </a:r>
            <a:r>
              <a:rPr lang="ru-RU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право собственника помещения в многоквартирном доме на долю денежных средств, находящихся на специальном счете, следует судьбе права собственности на такое помещение (ч. 3 ст. 36.1 ЖК РФ);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собственник помещения в многоквартирном доме не вправе тре­бовать выделения своей доли денежных средств, находящихся на специальном счете (ч. 5 ст. 36.1 ЖК РФ);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при приобретении в собственность помещения в многоквартирном доме к приобретателю такого помещения переходит доля в праве на денежные средства, находящиеся на специальном счете (ч. 4 ст. 36.1 ЖК РФ).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денежные средства специального счета не могут расходоваться на капитальный ремонт других многоквартирных домов;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на денежные средства специального счета не может быть обращено взыскание по обязательствам владельца этого счета (кроме обязательств по договорам выполнения работ при проведении капитального ремонта в доме);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денежные средства, находящиеся на специальном счете, не включаются в конкурсную массу.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права на денежные средства, находящиеся на специальном счете, принадлежат собственникам помещений в МКД.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- контроль за целевым использование средств, находящихся на специальном счете, регламентируется Жилищным кодексом РФ и возложен на банк-держатель специального счета, орган государственного жилищного надзора.</a:t>
            </a:r>
            <a:endParaRPr lang="ru-RU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526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/>
                <a:ea typeface="Times New Roman"/>
              </a:rPr>
              <a:t>Владельцы специального счета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Собственники должны выбрать владельца </a:t>
            </a:r>
            <a:r>
              <a:rPr lang="ru-RU" dirty="0" err="1">
                <a:solidFill>
                  <a:srgbClr val="000000"/>
                </a:solidFill>
                <a:latin typeface="Times New Roman"/>
                <a:ea typeface="Times New Roman"/>
              </a:rPr>
              <a:t>спецсчета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endParaRPr lang="ru-RU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Им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может быть УК, ТСЖ, ЖСК, ЖК или Фонд капитального ремонта (региональный оператор).</a:t>
            </a:r>
            <a:endParaRPr lang="ru-RU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0368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/>
                <a:ea typeface="Times New Roman"/>
              </a:rPr>
              <a:t>Что предстоит собственникам решить на общем собрании в случаи выбора ими специального счета в качестве способа формирования фонда капитального ремонта</a:t>
            </a: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?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1) размер ежемесячного взноса на капитальный ремонт, который не должен быть менее чем минимальный размер взноса на капитальный ремонт, установленный нормативным правовым актом субъекта Российской Федерации;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2) перечень услуг и (или) работ по капитальному ремонту общего имущества в многоквартирном доме в составе не менее чем состав перечня таких услуг и (или) работ, предусмотренный региональной программой капитального ремонта;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3) сроки проведения капитального ремонта общего имущества в многоквартирном доме, которые не могут быть позднее планируемых сроков, установленных региональной программой капитального ремонта;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4) владельца специального счета;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5) кредитную организацию, в которой будет открыт специальный счет.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Обращаем внимание! Способ накопления средств на капитальный ремонт собственники выбирают самостоятельно на общем собрании. Решение считается принятым, если за него проголосовало не менее 2/3 голосов от их общего количества 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(часть 1 статьи 46, п. 1, 1.1, части 2 статьи 44 ЖК РФ).</a:t>
            </a:r>
            <a:endParaRPr lang="ru-RU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3585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Срок </a:t>
            </a:r>
            <a:r>
              <a:rPr lang="ru-RU" b="1" dirty="0">
                <a:solidFill>
                  <a:srgbClr val="C00000"/>
                </a:solidFill>
                <a:latin typeface="Times New Roman"/>
                <a:ea typeface="Times New Roman"/>
              </a:rPr>
              <a:t>принятия решений о выборе способа накоплений на капремонт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С выбором собственники должны определиться и успеть реализовать выбранный способ до 1 июня 2015 года. 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Times New Roman"/>
              </a:rPr>
              <a:t>(п. 4.1 Постановления Правительства Москвы от 29.12.2014 № 833-ПП «Об установлении минимального размера взноса на капитальный ремонт общего имущества в многоквартирных домах на территории города Москвы»).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ОБРАТИТЕ ВНИМАНИЕ! Если собственники самостоятельно не выберут способ накопления и (или) не смогут реализовать свое право до 1 июня 2015 года, то их взносы будут поступать на счет Фонда капитального ремонта!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Необходимо помнить, что за один месяц до окончания установленного срока для выбора способа формирования фонда капитального ремонта (если жильцы МКД к этому времени не выбрали его самостоятельно) орган местного самоуправления созывает общее собрание собственников помещений для принятия такого решения.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Срок начала оплаты взносов на капитальный ремонт для собственников квартир в Москве наступит в июле 2015 года.</a:t>
            </a:r>
            <a:endParaRPr lang="ru-RU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664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Порядок изменения способа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накопления средств на капитальный ремонт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3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Способ </a:t>
            </a:r>
            <a:r>
              <a:rPr lang="ru-RU" sz="3800" dirty="0">
                <a:solidFill>
                  <a:srgbClr val="000000"/>
                </a:solidFill>
                <a:latin typeface="Times New Roman"/>
                <a:ea typeface="Times New Roman"/>
              </a:rPr>
              <a:t>накопления может быть изменен </a:t>
            </a:r>
            <a:r>
              <a:rPr lang="ru-RU" sz="3800" b="1" dirty="0">
                <a:solidFill>
                  <a:srgbClr val="000000"/>
                </a:solidFill>
                <a:latin typeface="Times New Roman"/>
                <a:ea typeface="Times New Roman"/>
              </a:rPr>
              <a:t>в любое время на основании решения общего собрания собственников</a:t>
            </a:r>
            <a:r>
              <a:rPr lang="ru-RU" sz="3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3800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В </a:t>
            </a:r>
            <a:r>
              <a:rPr lang="ru-RU" sz="3800" dirty="0">
                <a:solidFill>
                  <a:srgbClr val="000000"/>
                </a:solidFill>
                <a:latin typeface="Times New Roman"/>
                <a:ea typeface="Times New Roman"/>
              </a:rPr>
              <a:t>случае, если на проведение капитального ремонта предоставлен и не возвращен кредит, заем или имеется подлежащая погашению за счет фонда капитального ремонта задолженность по оплате оказанных услуг и (или) выполненных работ по капитальному ремонту, изменение способа накопления в отношении этого многоквартирного дома допускается при условии полного погашения такой задолженности.</a:t>
            </a:r>
            <a:endParaRPr lang="ru-RU" sz="3800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В </a:t>
            </a:r>
            <a:r>
              <a:rPr lang="ru-RU" sz="3800" dirty="0">
                <a:solidFill>
                  <a:srgbClr val="000000"/>
                </a:solidFill>
                <a:latin typeface="Times New Roman"/>
                <a:ea typeface="Times New Roman"/>
              </a:rPr>
              <a:t>случае, если формирование фонда капитального ремонта осуществляется на счете регионального оператора, для изменения способа решением общего собрания должны быть определены:</a:t>
            </a:r>
            <a:endParaRPr lang="ru-RU" sz="3800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>
                <a:solidFill>
                  <a:srgbClr val="000000"/>
                </a:solidFill>
                <a:latin typeface="Times New Roman"/>
                <a:ea typeface="Times New Roman"/>
              </a:rPr>
              <a:t>- размер ежемесячного взноса на капитальный ремонт;</a:t>
            </a:r>
            <a:endParaRPr lang="ru-RU" sz="3800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>
                <a:solidFill>
                  <a:srgbClr val="000000"/>
                </a:solidFill>
                <a:latin typeface="Times New Roman"/>
                <a:ea typeface="Times New Roman"/>
              </a:rPr>
              <a:t>- перечень услуг и (или) работ по капитальному ремонту общего имущества в многоквартирном доме;</a:t>
            </a:r>
            <a:endParaRPr lang="ru-RU" sz="3800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>
                <a:solidFill>
                  <a:srgbClr val="000000"/>
                </a:solidFill>
                <a:latin typeface="Times New Roman"/>
                <a:ea typeface="Times New Roman"/>
              </a:rPr>
              <a:t>- сроки проведения капитального ремонта;</a:t>
            </a:r>
            <a:endParaRPr lang="ru-RU" sz="3800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dirty="0">
                <a:solidFill>
                  <a:srgbClr val="000000"/>
                </a:solidFill>
                <a:latin typeface="Times New Roman"/>
                <a:ea typeface="Times New Roman"/>
              </a:rPr>
              <a:t>- владелец специального счета; кредитная организация, в которой будет открыт специальный счет.</a:t>
            </a:r>
            <a:endParaRPr lang="ru-RU" sz="3800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ВАЖНО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</a:rPr>
              <a:t>! Решение о прекращении формирования фонда капитального ремонта на счете регионального оператора и формировании фонда капитального ремонта на специальном счете вступает в силу через два года после направления региональному оператору решения общего собрания собственников.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Решение о прекращении формирования фонда капитального ремонта на специальном счете и формировании фонда капитального ремонта на счете регионального оператора вступает в силу через один месяц после направления владельцу специального счета решения общего собрания собственников об изменении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способа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формирования фонда капитального ремонта.</a:t>
            </a:r>
            <a:endParaRPr lang="ru-RU" dirty="0">
              <a:latin typeface="Times New Roman"/>
              <a:ea typeface="Calibri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567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15517" y="2492896"/>
            <a:ext cx="8712968" cy="1224136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582" y="548680"/>
            <a:ext cx="8906836" cy="5832648"/>
          </a:xfrm>
        </p:spPr>
        <p:txBody>
          <a:bodyPr>
            <a:normAutofit/>
          </a:bodyPr>
          <a:lstStyle/>
          <a:p>
            <a:pPr marL="182880" indent="0" algn="ctr">
              <a:spcBef>
                <a:spcPts val="2400"/>
              </a:spcBef>
              <a:spcAft>
                <a:spcPts val="2400"/>
              </a:spcAft>
              <a:buNone/>
            </a:pP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3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517" y="116633"/>
            <a:ext cx="87129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Узнать перечень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работ и срок  проведения капитального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ремонта вашего многоквартирного дома можно:</a:t>
            </a:r>
          </a:p>
          <a:p>
            <a:pPr algn="ctr"/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1. 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В приложении 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 к 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постановлению Правительства 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Москвы от 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29 декабря 2014 г. № 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832-ПП «О региональной программе капитального ремонта общего имущества в многоквартирных домах на территории города Москвы»</a:t>
            </a:r>
          </a:p>
          <a:p>
            <a:endParaRPr lang="ru-RU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2. на сайте Департамента капитального ремонта города Москвы по ссылке: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http://repair.mos.ru/</a:t>
            </a:r>
          </a:p>
        </p:txBody>
      </p:sp>
    </p:spTree>
    <p:extLst>
      <p:ext uri="{BB962C8B-B14F-4D97-AF65-F5344CB8AC3E}">
        <p14:creationId xmlns:p14="http://schemas.microsoft.com/office/powerpoint/2010/main" val="21166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15517" y="2492896"/>
            <a:ext cx="8712968" cy="1224136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582" y="260648"/>
            <a:ext cx="8906836" cy="36004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акты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37164" y="620688"/>
            <a:ext cx="8655316" cy="5832648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t" anchorCtr="0">
            <a:normAutofit fontScale="25000" lnSpcReduction="20000"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q"/>
              <a:tabLst>
                <a:tab pos="268288" algn="l"/>
              </a:tabLst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Москвы от 27.02.2015г. №86-ПП "Об утверждении размеров предельной стоимости работ и (или) услуг по капитальному ремонту общего имущества в многоквартирных домах на территории города Москвы, которые могут оплачиваться Фондом капитального ремонта многоквартирных домов города Москвы»</a:t>
            </a:r>
          </a:p>
          <a:p>
            <a:pPr>
              <a:lnSpc>
                <a:spcPct val="120000"/>
              </a:lnSpc>
              <a:tabLst>
                <a:tab pos="268288" algn="l"/>
              </a:tabLst>
            </a:pP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  <a:tabLst>
                <a:tab pos="268288" algn="l"/>
              </a:tabLst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Распоряжение Департамента капитального ремонта города Москвы №07-14-31/5 от 27.02.2015г. "Об утверждении Рекомендаций по подготовке краткосрочного плана реализации в 2015 и 2016 годах региональной программы капитального ремонта общего имущества в многоквартирных домах на территории города Москвы на 2015-2044 годы»</a:t>
            </a:r>
          </a:p>
          <a:p>
            <a:pPr algn="just">
              <a:lnSpc>
                <a:spcPct val="120000"/>
              </a:lnSpc>
              <a:tabLst>
                <a:tab pos="268288" algn="l"/>
              </a:tabLst>
            </a:pP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  <a:tabLst>
                <a:tab pos="268288" algn="l"/>
              </a:tabLst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Постановление Правительства Москвы от 17.02.2015г. №65-ПП "Об утверждении Порядка разработки и утверждения краткосрочного плана реализации в 2015 и 2016 годах региональной программы капитального ремонта общего имущества в многоквартирных домах на территории города Москвы на 2015-2044 годы»</a:t>
            </a:r>
          </a:p>
          <a:p>
            <a:pPr algn="just">
              <a:lnSpc>
                <a:spcPct val="120000"/>
              </a:lnSpc>
              <a:tabLst>
                <a:tab pos="268288" algn="l"/>
              </a:tabLst>
            </a:pP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  <a:tabLst>
                <a:tab pos="268288" algn="l"/>
              </a:tabLst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Распоряжение Департамента капитального ремонта города Москвы от 31.12.2014г. "Об утверждении Порядка назначения на конкурсной основе генерального директора Фонда капитального ремонта многоквартирных домов города Москвы»</a:t>
            </a:r>
          </a:p>
          <a:p>
            <a:pPr algn="just">
              <a:lnSpc>
                <a:spcPct val="120000"/>
              </a:lnSpc>
              <a:tabLst>
                <a:tab pos="268288" algn="l"/>
              </a:tabLst>
            </a:pP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  <a:tabLst>
                <a:tab pos="268288" algn="l"/>
              </a:tabLst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Распоряжение Правительства Москвы от 29.12.2014г. №768-РП "О проекте закона города Москвы "О внесении изменений в статью 3 Закона города Москвы от 01.11. 2006г. №54 "О стандартах города Москвы, применяемых при определении прав граждан на предоставление субсидий на оплату жилого помещения и коммунальных услуг»</a:t>
            </a:r>
          </a:p>
          <a:p>
            <a:pPr algn="just">
              <a:lnSpc>
                <a:spcPct val="120000"/>
              </a:lnSpc>
              <a:tabLst>
                <a:tab pos="268288" algn="l"/>
              </a:tabLst>
            </a:pP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  <a:tabLst>
                <a:tab pos="268288" algn="l"/>
              </a:tabLst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Постановление Правительства Москвы от 29.12.2014г. № 834-ПП "Об учреждении Фонда капитального ремонта многоквартирных домов города Москвы»</a:t>
            </a:r>
          </a:p>
          <a:p>
            <a:pPr algn="just">
              <a:lnSpc>
                <a:spcPct val="120000"/>
              </a:lnSpc>
              <a:tabLst>
                <a:tab pos="268288" algn="l"/>
              </a:tabLst>
            </a:pP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  <a:tabLst>
                <a:tab pos="268288" algn="l"/>
              </a:tabLst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Постановление Правительства Москвы от 29.12.2014г. № 833-ПП "Об установлении минимального размера взноса на капитальный ремонт общего имущества в многоквартирных домах на территории города Москвы в 2015 году»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  <a:tabLst>
                <a:tab pos="268288" algn="l"/>
              </a:tabLst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Постановление Правительства Москвы от 29.12.2014г. № 832-ПП "О региональной программе капитального ремонта общего имущества в многоквартирных домах на территории города Москвы»</a:t>
            </a:r>
          </a:p>
          <a:p>
            <a:pPr algn="just">
              <a:lnSpc>
                <a:spcPct val="120000"/>
              </a:lnSpc>
              <a:tabLst>
                <a:tab pos="268288" algn="l"/>
              </a:tabLst>
            </a:pP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  <a:tabLst>
                <a:tab pos="268288" algn="l"/>
              </a:tabLst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Федеральный закон  № 271-ФЗ «О внесении изменений в Жилищный кодекс Российской Федерации отдельные законодательные акты Российской Федерации и признании утратившими силу отдельных положений законодательных актов Российской Федерации»</a:t>
            </a:r>
          </a:p>
          <a:p>
            <a:pPr algn="just">
              <a:lnSpc>
                <a:spcPct val="120000"/>
              </a:lnSpc>
              <a:tabLst>
                <a:tab pos="268288" algn="l"/>
              </a:tabLst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62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237809" y="1700808"/>
            <a:ext cx="8712968" cy="3816424"/>
          </a:xfrm>
          <a:prstGeom prst="roundRect">
            <a:avLst>
              <a:gd name="adj" fmla="val 4342"/>
            </a:avLst>
          </a:prstGeom>
          <a:solidFill>
            <a:schemeClr val="bg1"/>
          </a:solidFill>
          <a:ln w="28575" cap="rnd">
            <a:solidFill>
              <a:srgbClr val="C00000"/>
            </a:solidFill>
            <a:prstDash val="sysDot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b="1" dirty="0">
              <a:solidFill>
                <a:srgbClr val="58502A"/>
              </a:solidFill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85052" y="620688"/>
            <a:ext cx="8712968" cy="774576"/>
          </a:xfrm>
          <a:prstGeom prst="rect">
            <a:avLst/>
          </a:prstGeom>
          <a:effectLst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dirty="0" smtClean="0">
                <a:solidFill>
                  <a:srgbClr val="5850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КОНТАКТНАЯ ИНФОРМАЦИЯ:</a:t>
            </a:r>
            <a:endParaRPr lang="ru-RU" sz="4400" b="1" dirty="0">
              <a:solidFill>
                <a:srgbClr val="5850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6802" y="1916833"/>
            <a:ext cx="79151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Управа района </a:t>
            </a:r>
            <a:r>
              <a:rPr lang="ru-RU" sz="2400" b="1" u="sng" dirty="0" err="1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Хорошево</a:t>
            </a:r>
            <a:r>
              <a:rPr lang="ru-RU" sz="2400" b="1" u="sng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-Мневники</a:t>
            </a:r>
            <a:r>
              <a:rPr lang="ru-RU" sz="2400" b="1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           </a:t>
            </a:r>
          </a:p>
          <a:p>
            <a:pPr algn="ctr"/>
            <a:r>
              <a:rPr lang="ru-RU" sz="2400" b="1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8 (499) 946-32-91 </a:t>
            </a:r>
          </a:p>
          <a:p>
            <a:pPr algn="ctr"/>
            <a:r>
              <a:rPr lang="en-US" sz="2400" b="1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http://horoshevo-mnevniki.mos.ru</a:t>
            </a:r>
            <a:endParaRPr lang="ru-RU" sz="2400" b="1" dirty="0">
              <a:solidFill>
                <a:srgbClr val="58502A"/>
              </a:solidFill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37809" y="6048536"/>
            <a:ext cx="8712968" cy="3872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526" y="2708920"/>
            <a:ext cx="257748" cy="28086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953" y="2376831"/>
            <a:ext cx="265876" cy="28803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736" y="4917840"/>
            <a:ext cx="256491" cy="20923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50333" y="3140969"/>
            <a:ext cx="79151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ГБУ «</a:t>
            </a:r>
            <a:r>
              <a:rPr lang="ru-RU" sz="2400" b="1" u="sng" dirty="0" err="1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Жилищник</a:t>
            </a:r>
            <a:r>
              <a:rPr lang="ru-RU" sz="2400" b="1" u="sng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 района </a:t>
            </a:r>
            <a:r>
              <a:rPr lang="ru-RU" sz="2400" b="1" u="sng" dirty="0" err="1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Хорошево</a:t>
            </a:r>
            <a:r>
              <a:rPr lang="ru-RU" sz="2400" b="1" u="sng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-Мневники»  </a:t>
            </a:r>
            <a:r>
              <a:rPr lang="ru-RU" sz="2400" b="1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       </a:t>
            </a:r>
          </a:p>
          <a:p>
            <a:pPr algn="ctr"/>
            <a:r>
              <a:rPr lang="ru-RU" sz="2400" b="1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8(495) 947-54-80</a:t>
            </a:r>
            <a:endParaRPr lang="ru-RU" sz="2400" b="1" dirty="0">
              <a:solidFill>
                <a:srgbClr val="58502A"/>
              </a:solidFill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2862" y="3967801"/>
            <a:ext cx="79151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ГКУ «ИС </a:t>
            </a:r>
            <a:r>
              <a:rPr lang="ru-RU" sz="2400" b="1" u="sng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района </a:t>
            </a:r>
            <a:r>
              <a:rPr lang="ru-RU" sz="2400" b="1" u="sng" dirty="0" err="1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Хорошево</a:t>
            </a:r>
            <a:r>
              <a:rPr lang="ru-RU" sz="2400" b="1" u="sng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-Мневники»</a:t>
            </a:r>
            <a:r>
              <a:rPr lang="ru-RU" sz="2400" b="1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                </a:t>
            </a:r>
          </a:p>
          <a:p>
            <a:pPr algn="ctr"/>
            <a:r>
              <a:rPr lang="ru-RU" sz="2400" b="1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8 (499) 728-39-95</a:t>
            </a:r>
          </a:p>
          <a:p>
            <a:pPr algn="ctr"/>
            <a:r>
              <a:rPr lang="ru-RU" sz="2400" b="1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solidFill>
                  <a:srgbClr val="58502A"/>
                </a:solidFill>
                <a:latin typeface="Arial Narrow" panose="020B0606020202030204" pitchFamily="34" charset="0"/>
                <a:cs typeface="Times New Roman" pitchFamily="18" charset="0"/>
              </a:rPr>
              <a:t>tsg-hm@mail.ru</a:t>
            </a:r>
            <a:endParaRPr lang="ru-RU" sz="2400" b="1" dirty="0">
              <a:solidFill>
                <a:srgbClr val="58502A"/>
              </a:solidFill>
              <a:latin typeface="Arial Narrow" panose="020B0606020202030204" pitchFamily="34" charset="0"/>
              <a:cs typeface="Times New Roman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2622" y="3615574"/>
            <a:ext cx="265876" cy="28803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498" y="4469722"/>
            <a:ext cx="265876" cy="28803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Новая система 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капитального ремонта многоквартирных </a:t>
            </a:r>
            <a:r>
              <a:rPr 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домов</a:t>
            </a:r>
            <a: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just">
              <a:lnSpc>
                <a:spcPct val="120000"/>
              </a:lnSpc>
              <a:buNone/>
              <a:tabLst>
                <a:tab pos="268288" algn="l"/>
              </a:tabLst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Москва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2015 году переходит на новую систему финансирования капитального ремонта. Теперь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собственники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жилых и нежилых помещений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многоквартирных домов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помощи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ежемесячных взносов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сами формировать фонд, за счет которого и будет впоследствии ремонтироваться их дом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Ведь в соответствии с Гражданским кодексом РФ и Жилищным кодексом РФ бремя расходов по надлежащему содержанию многоквартирного дома (в т.ч. его капитальный ремонт) несут собственники помещений в доме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algn="just">
              <a:lnSpc>
                <a:spcPct val="120000"/>
              </a:lnSpc>
              <a:buNone/>
              <a:tabLst>
                <a:tab pos="268288" algn="l"/>
              </a:tabLst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lnSpc>
                <a:spcPct val="120000"/>
              </a:lnSpc>
              <a:buNone/>
              <a:tabLst>
                <a:tab pos="268288" algn="l"/>
              </a:tabLst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Новая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капитального ремонта позволит обеспечить безопасность и комфортность проживания граждан, поддержать достойный уровень эксплуатационных характеристик многоквартирных домов, а главное гарантировано получить капитальный ремонт дома, не позже сроков установленных региональной программой.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/>
                <a:ea typeface="Times New Roman"/>
              </a:rPr>
              <a:t>Региональная программа капитального </a:t>
            </a:r>
            <a:r>
              <a:rPr lang="ru-RU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ремонта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Региональная программа капитального ремонта общего имущества – это программа проведения капитального ремонта всех многоквартирных домов, расположенных на территории города Москвы. Программа рассчитана на 30 лет (с 2015 – 2044 гг.) и подлежит актуализации не реже чем один раз в год.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Данная программа включает в себя: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1) перечень всех многоквартирных домов, расположенных на территории субъекта Российской Федерации, за исключением многоквартирных домов, признанных аварийными, домов, в отношении которых определены порядок, сроки проведения и источники финансирования реконструкции или сноса этих домов, а также домов, количество квартир в которых менее трех.</a:t>
            </a:r>
            <a:endParaRPr lang="ru-RU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2) перечень работ по капитальному ремонту;</a:t>
            </a:r>
            <a:endParaRPr lang="ru-RU" dirty="0">
              <a:latin typeface="Times New Roman"/>
              <a:ea typeface="Calibri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3) плановый период проведения капитального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ремонта.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1299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215517" y="2492896"/>
            <a:ext cx="8712968" cy="1224136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582" y="260648"/>
            <a:ext cx="8906836" cy="936104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27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</a:t>
            </a:r>
            <a:r>
              <a:rPr lang="ru-RU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РАБОТ ПРИ КАПИТАЛЬНОМ РЕМОНТЕ ДОМА</a:t>
            </a:r>
            <a:r>
              <a:rPr lang="ru-RU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37164" y="1196752"/>
            <a:ext cx="8655316" cy="5256584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 anchor="t" anchorCtr="0">
            <a:normAutofit fontScale="8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ремонт внутридомовых инженерных систем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-, тепло-,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-, водоснабжения, водоотведения;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ремонт или замену лифтового оборудования, признанного непригодным для эксплуатации, ремонт лифтовых шахт;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ремонт крыши;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ремонт подвальных помещений, относящихся к общему имуществу в многоквартирном доме;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ремонт фасада;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ремонт фундамента многоквартирного дома;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ремонт внутридомовой системы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дымоудаления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противопожарной автоматики, ремонт пожарного водопровода;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8) ремонт или замена мусоропровода;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9) ремонт или замена внутреннего водостока;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10) разработка и проведение экспертизы проектной документации, осуществление строительного контроля, проведение оценки соответствия лифтов требованиям технического регламента.</a:t>
            </a:r>
          </a:p>
          <a:p>
            <a:pPr lvl="0" algn="ctr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4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Обратите внимание! Обязательный перечень работ (услуг) по капитальному ремонту домов в Москве расширен, в отличие от перечня предложенного Жилищным кодексом РФ.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62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</a:rPr>
              <a:t>Как определяется очередность проведения капитального ремонта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?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sz="2100" dirty="0">
                <a:solidFill>
                  <a:srgbClr val="000000"/>
                </a:solidFill>
                <a:latin typeface="Times New Roman"/>
                <a:ea typeface="Times New Roman"/>
              </a:rPr>
              <a:t>Очередность проведения капитального ремонта в конкретных домах определяется исходя из следующих критериев:</a:t>
            </a:r>
            <a:endParaRPr lang="ru-RU" sz="2100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sz="2100" dirty="0">
                <a:solidFill>
                  <a:srgbClr val="000000"/>
                </a:solidFill>
                <a:latin typeface="Times New Roman"/>
                <a:ea typeface="Times New Roman"/>
              </a:rPr>
              <a:t>- продолжительность эксплуатации инженерных систем и конструктивных элементов дома с момента ввода в эксплуатацию или предыдущего ремонта;</a:t>
            </a:r>
            <a:endParaRPr lang="ru-RU" sz="2100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sz="2100" dirty="0">
                <a:solidFill>
                  <a:srgbClr val="000000"/>
                </a:solidFill>
                <a:latin typeface="Times New Roman"/>
                <a:ea typeface="Times New Roman"/>
              </a:rPr>
              <a:t>- оценка технического состояния инженерных систем и конструктивных элементов дома, получаемой по результатам мониторинга и с учётом установленных межремонтных сроков.</a:t>
            </a:r>
            <a:endParaRPr lang="ru-RU" sz="2100" dirty="0">
              <a:latin typeface="Times New Roman"/>
              <a:ea typeface="Calibri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6018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Когда возникает обязанность вносить обязательные взносы на капитальный ремонт?</a:t>
            </a:r>
            <a:r>
              <a:rPr lang="ru-RU" sz="2800" dirty="0">
                <a:latin typeface="Times New Roman"/>
                <a:ea typeface="Calibri"/>
              </a:rPr>
              <a:t/>
            </a:r>
            <a:br>
              <a:rPr lang="ru-RU" sz="2800" dirty="0">
                <a:latin typeface="Times New Roman"/>
                <a:ea typeface="Calibri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sz="27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Обязанность </a:t>
            </a:r>
            <a:r>
              <a:rPr lang="ru-RU" sz="2700" dirty="0">
                <a:solidFill>
                  <a:srgbClr val="000000"/>
                </a:solidFill>
                <a:latin typeface="Times New Roman"/>
                <a:ea typeface="Times New Roman"/>
              </a:rPr>
              <a:t>по оплате расходов на капитальный ремонт возникает с момента возникновения права собственности на помещение в многоквартирном доме. Но поскольку обязательные взносы на капитальный ремонт введены в Жилищный кодекс только недавно, возникновение этой обязанности связано с опубликованием региональной программы капитального ремонта многоквартирных домов, в которую вошел многоквартирный дом.</a:t>
            </a:r>
            <a:endParaRPr lang="ru-RU" sz="2700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1560"/>
              </a:spcAft>
              <a:buNone/>
            </a:pPr>
            <a:r>
              <a:rPr lang="ru-RU" sz="27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Обязанность </a:t>
            </a:r>
            <a:r>
              <a:rPr lang="ru-RU" sz="2700" dirty="0">
                <a:solidFill>
                  <a:srgbClr val="000000"/>
                </a:solidFill>
                <a:latin typeface="Times New Roman"/>
                <a:ea typeface="Times New Roman"/>
              </a:rPr>
              <a:t>по уплате взносов на капитальный ремонт общего имущества в многоквартирном доме возникает у собственников помещений в многоквартирном доме </a:t>
            </a:r>
            <a:r>
              <a:rPr lang="ru-RU" sz="27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 1 июля 2015 года </a:t>
            </a:r>
            <a:r>
              <a:rPr lang="ru-RU" sz="27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по </a:t>
            </a:r>
            <a:r>
              <a:rPr lang="ru-RU" sz="2700" dirty="0">
                <a:solidFill>
                  <a:srgbClr val="000000"/>
                </a:solidFill>
                <a:latin typeface="Times New Roman"/>
                <a:ea typeface="Times New Roman"/>
              </a:rPr>
              <a:t>истечении шести календарных месяцев, начиная с месяца, следующего за месяцем, в котором была официально опубликована утвержденная региональная программа капитального ремонта общего имущества в многоквартирных домах, в которую включен этот многоквартирный дом. Т.е. строка «капитальный ремонт» в квитанциях появится через шесть месяцев </a:t>
            </a:r>
            <a:r>
              <a:rPr lang="ru-RU" sz="27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в </a:t>
            </a:r>
            <a:r>
              <a:rPr lang="ru-RU" sz="2700" dirty="0">
                <a:solidFill>
                  <a:srgbClr val="000000"/>
                </a:solidFill>
                <a:latin typeface="Times New Roman"/>
                <a:ea typeface="Times New Roman"/>
              </a:rPr>
              <a:t>июле, т.к. утверждена региональная программа в г. Москве 29 декабря 2014 г.</a:t>
            </a:r>
            <a:endParaRPr lang="ru-RU" sz="2700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0193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Кто должен платить за капитальный ремонт?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19256" cy="102979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Обязанность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по уплате взносов на капитальный ремонт лежит на всех собственниках помещений в многоквартирном доме. Такая обязанность возникает с момента возникновения права собственности на помещения в этом доме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457200" y="2564905"/>
            <a:ext cx="4040188" cy="3561258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>
                <a:solidFill>
                  <a:srgbClr val="002060"/>
                </a:solidFill>
                <a:latin typeface="Times New Roman"/>
                <a:ea typeface="Times New Roman"/>
              </a:rPr>
              <a:t>Платят:</a:t>
            </a:r>
            <a:endParaRPr lang="ru-RU" dirty="0">
              <a:latin typeface="Times New Roman"/>
              <a:ea typeface="Calibri"/>
            </a:endParaRPr>
          </a:p>
          <a:p>
            <a:pPr marL="0" indent="0">
              <a:buNone/>
            </a:pPr>
            <a:r>
              <a:rPr lang="ru-RU" sz="1900" dirty="0">
                <a:solidFill>
                  <a:srgbClr val="000000"/>
                </a:solidFill>
                <a:latin typeface="Times New Roman"/>
                <a:ea typeface="Times New Roman"/>
              </a:rPr>
              <a:t>собственники жилых и нежилых помещений. При этом год постройки дома значения не имеет.</a:t>
            </a:r>
            <a:endParaRPr lang="ru-RU" sz="1900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4645025" y="2564905"/>
            <a:ext cx="4041775" cy="356125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100" b="1" i="1" dirty="0">
                <a:solidFill>
                  <a:srgbClr val="C00000"/>
                </a:solidFill>
                <a:latin typeface="Times New Roman"/>
                <a:ea typeface="Times New Roman"/>
              </a:rPr>
              <a:t>Не платят:</a:t>
            </a:r>
            <a:endParaRPr lang="ru-RU" sz="3100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- собственники домов, признанных аварийными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endParaRPr lang="ru-RU" sz="2200" dirty="0" smtClean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собственники многоквартирных домов, в которых имеется менее чем три квартиры;</a:t>
            </a:r>
            <a:endParaRPr lang="ru-RU" sz="2200" dirty="0" smtClean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собственники домов, в отношении которых определены порядок, сроки проведения и источники финансирования реконструкции или сноса этих домов;</a:t>
            </a:r>
            <a:endParaRPr lang="ru-RU" sz="2200" dirty="0">
              <a:latin typeface="Times New Roman"/>
              <a:ea typeface="Calibri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</a:rPr>
              <a:t>- наниматели жилья.</a:t>
            </a:r>
            <a:endParaRPr lang="ru-RU" sz="2200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5148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Сохраняются ли льготы и субсидии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?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08720"/>
            <a:ext cx="8229600" cy="26928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Да, </a:t>
            </a:r>
            <a:r>
              <a:rPr lang="ru-RU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сохраняются!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Введение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платы за капремонт не отразится на положении малообеспеченных и льготных категорий граждан. Так как взнос на капремонт входит в состав платы за жилое помещение, то на него распространяются действующие льготы (для льготных категорий) и субсидии (для малообеспеченных граждан).</a:t>
            </a:r>
            <a:endParaRPr lang="ru-RU" sz="1800" dirty="0">
              <a:latin typeface="Times New Roman"/>
              <a:ea typeface="Calibri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	Право </a:t>
            </a: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на получение субсидии может возникнуть у граждан, которые до введения обязательного взноса на капитальный ремонт не были получателями субсидий, если их расходы на оплату жилищно-коммунальных услуг, включая взнос на капитальный ремонт, превысят установленную в регионе максимально допустимую долю в совокупном доходе семьи.</a:t>
            </a:r>
            <a:endParaRPr lang="ru-RU" sz="1800" dirty="0">
              <a:latin typeface="Times New Roman"/>
              <a:ea typeface="Calibri"/>
            </a:endParaRP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35010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Кому могут быть предоставлены льготы по оплате взносов на капитальный ремонт?</a:t>
            </a:r>
            <a:endParaRPr lang="ru-RU" sz="28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80931" y="4797152"/>
            <a:ext cx="8229600" cy="1324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ru-RU" sz="1900" smtClean="0">
                <a:solidFill>
                  <a:srgbClr val="000000"/>
                </a:solidFill>
                <a:latin typeface="Times New Roman"/>
                <a:ea typeface="Times New Roman"/>
              </a:rPr>
              <a:t>Льготы на оплату капитального ремонта предоставляются тем категориям граждан, которые в соответствии с законодательством РФ и города Москвы </a:t>
            </a:r>
            <a:r>
              <a:rPr lang="ru-RU" sz="1900" b="1" smtClean="0">
                <a:solidFill>
                  <a:srgbClr val="000000"/>
                </a:solidFill>
                <a:latin typeface="Times New Roman"/>
                <a:ea typeface="Times New Roman"/>
              </a:rPr>
              <a:t>имеют право на льготы по оплате содержания и ремонта жилого помещения</a:t>
            </a:r>
            <a:r>
              <a:rPr lang="ru-RU" sz="190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1900" smtClean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55154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1404</Words>
  <Application>Microsoft Office PowerPoint</Application>
  <PresentationFormat>Экран (4:3)</PresentationFormat>
  <Paragraphs>142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Arial Narrow</vt:lpstr>
      <vt:lpstr>Calibri</vt:lpstr>
      <vt:lpstr>Times New Roman</vt:lpstr>
      <vt:lpstr>Wingdings</vt:lpstr>
      <vt:lpstr>Тема Office</vt:lpstr>
      <vt:lpstr>      </vt:lpstr>
      <vt:lpstr>Нормативно-правовые акты   </vt:lpstr>
      <vt:lpstr>Новая система капитального ремонта многоквартирных домов </vt:lpstr>
      <vt:lpstr>Региональная программа капитального ремонта</vt:lpstr>
      <vt:lpstr> ОБЯЗАТЕЛЬНЫЕ ВИДЫ РАБОТ ПРИ КАПИТАЛЬНОМ РЕМОНТЕ ДОМА   </vt:lpstr>
      <vt:lpstr>Как определяется очередность проведения капитального ремонта ?</vt:lpstr>
      <vt:lpstr>Когда возникает обязанность вносить обязательные взносы на капитальный ремонт? </vt:lpstr>
      <vt:lpstr>Кто должен платить за капитальный ремонт?</vt:lpstr>
      <vt:lpstr>Сохраняются ли льготы и субсидии?</vt:lpstr>
      <vt:lpstr>Фонд капитального ремонта</vt:lpstr>
      <vt:lpstr>Способы накопления средств на капитальный ремонт</vt:lpstr>
      <vt:lpstr>Накопление на счете Фонда капитального ремонта </vt:lpstr>
      <vt:lpstr>Накопления на специальном счете в банке</vt:lpstr>
      <vt:lpstr>Что необходимо знать о специальном счете?</vt:lpstr>
      <vt:lpstr>Владельцы специального счета</vt:lpstr>
      <vt:lpstr>Что предстоит собственникам решить на общем собрании в случаи выбора ими специального счета в качестве способа формирования фонда капитального ремонта?</vt:lpstr>
      <vt:lpstr>Срок принятия решений о выборе способа накоплений на капремонт</vt:lpstr>
      <vt:lpstr>Порядок изменения способа накопления средств на капитальный ремонт</vt:lpstr>
      <vt:lpstr>      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</dc:title>
  <dc:creator>Ольга</dc:creator>
  <cp:lastModifiedBy>Орг.Отдел</cp:lastModifiedBy>
  <cp:revision>33</cp:revision>
  <cp:lastPrinted>2015-03-17T12:19:28Z</cp:lastPrinted>
  <dcterms:created xsi:type="dcterms:W3CDTF">2015-03-17T04:40:29Z</dcterms:created>
  <dcterms:modified xsi:type="dcterms:W3CDTF">2015-03-17T15:27:23Z</dcterms:modified>
</cp:coreProperties>
</file>